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64" r:id="rId3"/>
    <p:sldId id="262" r:id="rId4"/>
    <p:sldId id="266" r:id="rId5"/>
    <p:sldId id="259" r:id="rId6"/>
    <p:sldId id="265" r:id="rId7"/>
    <p:sldId id="267" r:id="rId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581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sto titolo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Testo titolo</a:t>
            </a:r>
          </a:p>
        </p:txBody>
      </p:sp>
      <p:sp>
        <p:nvSpPr>
          <p:cNvPr id="12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1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Giovanni Mela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–Giovanni Mela</a:t>
            </a:r>
          </a:p>
        </p:txBody>
      </p:sp>
      <p:sp>
        <p:nvSpPr>
          <p:cNvPr id="94" name="“Inserisci qui una citazione”.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1"/>
            <a:ext cx="10464800" cy="609778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“Inserisci qui una citazione”. </a:t>
            </a:r>
          </a:p>
        </p:txBody>
      </p:sp>
      <p:sp>
        <p:nvSpPr>
          <p:cNvPr id="9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magin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Orizzo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magine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esto titolo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Testo titolo</a:t>
            </a:r>
          </a:p>
        </p:txBody>
      </p:sp>
      <p:sp>
        <p:nvSpPr>
          <p:cNvPr id="22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- Centr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sto titolo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Testo titolo</a:t>
            </a:r>
          </a:p>
        </p:txBody>
      </p:sp>
      <p:sp>
        <p:nvSpPr>
          <p:cNvPr id="3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magin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sto titolo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Testo titolo</a:t>
            </a:r>
          </a:p>
        </p:txBody>
      </p:sp>
      <p:sp>
        <p:nvSpPr>
          <p:cNvPr id="40" name="Corpo livello uno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1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- In al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sto tito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Testo titolo</a:t>
            </a:r>
          </a:p>
        </p:txBody>
      </p:sp>
      <p:sp>
        <p:nvSpPr>
          <p:cNvPr id="4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sto tito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Testo titolo</a:t>
            </a:r>
          </a:p>
        </p:txBody>
      </p:sp>
      <p:sp>
        <p:nvSpPr>
          <p:cNvPr id="57" name="Corpo livello uno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magin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sto tito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Testo titolo</a:t>
            </a:r>
          </a:p>
        </p:txBody>
      </p:sp>
      <p:sp>
        <p:nvSpPr>
          <p:cNvPr id="67" name="Corpo livello uno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68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orpo livello uno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magin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magine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magin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sto titolo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Testo titolo</a:t>
            </a:r>
          </a:p>
        </p:txBody>
      </p:sp>
      <p:sp>
        <p:nvSpPr>
          <p:cNvPr id="3" name="Corpo livello uno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iccardo5.redaelli@mail.polimi.it" TargetMode="External"/><Relationship Id="rId2" Type="http://schemas.openxmlformats.org/officeDocument/2006/relationships/hyperlink" Target="mailto:andrea1.pasquali@mail.polimi.i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over…"/>
          <p:cNvSpPr txBox="1">
            <a:spLocks noGrp="1"/>
          </p:cNvSpPr>
          <p:nvPr>
            <p:ph type="ctrTitle"/>
          </p:nvPr>
        </p:nvSpPr>
        <p:spPr>
          <a:xfrm rot="21598405">
            <a:off x="455611" y="1417050"/>
            <a:ext cx="12093576" cy="462925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438150">
              <a:defRPr sz="4350"/>
            </a:pPr>
            <a:r>
              <a:rPr lang="en-US" sz="8800" dirty="0"/>
              <a:t>WIVR with EXTERNAL CONTROLLER</a:t>
            </a:r>
            <a:br>
              <a:rPr lang="en-US" sz="8800" dirty="0"/>
            </a:br>
            <a:endParaRPr lang="en-US" sz="8800" dirty="0"/>
          </a:p>
          <a:p>
            <a:pPr defTabSz="438150">
              <a:defRPr sz="6000"/>
            </a:pPr>
            <a:r>
              <a:rPr dirty="0"/>
              <a:t>Group number 15</a:t>
            </a:r>
          </a:p>
        </p:txBody>
      </p:sp>
      <p:sp>
        <p:nvSpPr>
          <p:cNvPr id="120" name="Andrea Pasquali - andrea1.pasquali@mail.polimi.it…"/>
          <p:cNvSpPr txBox="1"/>
          <p:nvPr/>
        </p:nvSpPr>
        <p:spPr>
          <a:xfrm>
            <a:off x="381209" y="8033029"/>
            <a:ext cx="12242382" cy="1281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9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Andrea Pasquali - </a:t>
            </a:r>
            <a:r>
              <a:rPr u="sng">
                <a:hlinkClick r:id="rId2"/>
              </a:rPr>
              <a:t>andrea1.pasquali@mail.polimi.it</a:t>
            </a:r>
          </a:p>
          <a:p>
            <a:pPr>
              <a:defRPr sz="3900" b="0">
                <a:latin typeface="+mn-lt"/>
                <a:ea typeface="+mn-ea"/>
                <a:cs typeface="+mn-cs"/>
                <a:sym typeface="Helvetica Neue Medium"/>
              </a:defRPr>
            </a:pPr>
            <a:r>
              <a:t>Riccardo Redaelli - </a:t>
            </a:r>
            <a:r>
              <a:rPr u="sng">
                <a:hlinkClick r:id="rId3"/>
              </a:rPr>
              <a:t>riccardo5.redaelli@mail.polimi.it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C39CB4-D91A-425E-B4A1-73CE8A62A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3E44F4-01E6-40B4-988E-4AEC9606D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803755"/>
            <a:ext cx="11099800" cy="2815869"/>
          </a:xfrm>
        </p:spPr>
        <p:txBody>
          <a:bodyPr>
            <a:normAutofit/>
          </a:bodyPr>
          <a:lstStyle/>
          <a:p>
            <a:r>
              <a:rPr lang="en-US" dirty="0"/>
              <a:t>Our system is based on </a:t>
            </a:r>
            <a:r>
              <a:rPr lang="en-US" dirty="0" err="1"/>
              <a:t>DayDream</a:t>
            </a:r>
            <a:r>
              <a:rPr lang="en-US" dirty="0"/>
              <a:t> Device which is composed by a controller and a visor and is compatible with some Android phones. This controller has three degrees of freedom and it is useful to interact with virtual worlds. 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02378D4A-2A6D-4D61-A77E-F3329B9372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289348"/>
              </p:ext>
            </p:extLst>
          </p:nvPr>
        </p:nvGraphicFramePr>
        <p:xfrm>
          <a:off x="952499" y="4547777"/>
          <a:ext cx="11099800" cy="448852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49900">
                  <a:extLst>
                    <a:ext uri="{9D8B030D-6E8A-4147-A177-3AD203B41FA5}">
                      <a16:colId xmlns:a16="http://schemas.microsoft.com/office/drawing/2014/main" val="3912111331"/>
                    </a:ext>
                  </a:extLst>
                </a:gridCol>
                <a:gridCol w="5549900">
                  <a:extLst>
                    <a:ext uri="{9D8B030D-6E8A-4147-A177-3AD203B41FA5}">
                      <a16:colId xmlns:a16="http://schemas.microsoft.com/office/drawing/2014/main" val="1884217234"/>
                    </a:ext>
                  </a:extLst>
                </a:gridCol>
              </a:tblGrid>
              <a:tr h="4488527">
                <a:tc>
                  <a:txBody>
                    <a:bodyPr/>
                    <a:lstStyle/>
                    <a:p>
                      <a:pPr marL="422275" indent="-422275" defTabSz="554990">
                        <a:spcBef>
                          <a:spcPts val="3900"/>
                        </a:spcBef>
                        <a:defRPr sz="3040"/>
                      </a:pPr>
                      <a:r>
                        <a:rPr lang="en-US" b="1" dirty="0"/>
                        <a:t>HW technologies</a:t>
                      </a:r>
                    </a:p>
                    <a:p>
                      <a:pPr marL="844550" lvl="1" indent="-422275" defTabSz="554990">
                        <a:spcBef>
                          <a:spcPts val="3900"/>
                        </a:spcBef>
                        <a:defRPr sz="3040"/>
                      </a:pPr>
                      <a:r>
                        <a:rPr lang="en-US" dirty="0"/>
                        <a:t>Daydream visor</a:t>
                      </a:r>
                    </a:p>
                    <a:p>
                      <a:pPr marL="844550" lvl="1" indent="-422275" defTabSz="554990">
                        <a:spcBef>
                          <a:spcPts val="3900"/>
                        </a:spcBef>
                        <a:defRPr sz="3040"/>
                      </a:pPr>
                      <a:r>
                        <a:rPr lang="en-US" dirty="0"/>
                        <a:t>Daydream controller</a:t>
                      </a:r>
                    </a:p>
                    <a:p>
                      <a:pPr marL="844550" lvl="1" indent="-422275" defTabSz="554990">
                        <a:spcBef>
                          <a:spcPts val="3900"/>
                        </a:spcBef>
                        <a:defRPr sz="3040"/>
                      </a:pPr>
                      <a:r>
                        <a:rPr lang="en-US" dirty="0"/>
                        <a:t>Compatible smartphone</a:t>
                      </a:r>
                    </a:p>
                    <a:p>
                      <a:pPr marL="844550" lvl="1" indent="-422275" defTabSz="554990">
                        <a:spcBef>
                          <a:spcPts val="3900"/>
                        </a:spcBef>
                        <a:defRPr sz="3040"/>
                      </a:pPr>
                      <a:r>
                        <a:rPr lang="en-US" dirty="0"/>
                        <a:t>Monitor for streaming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22275" indent="-422275" defTabSz="554990">
                        <a:spcBef>
                          <a:spcPts val="3900"/>
                        </a:spcBef>
                        <a:defRPr sz="3040"/>
                      </a:pPr>
                      <a:r>
                        <a:rPr lang="fr-FR" b="1" dirty="0"/>
                        <a:t>SW technologies</a:t>
                      </a:r>
                    </a:p>
                    <a:p>
                      <a:pPr marL="866775" lvl="1" indent="-422275" defTabSz="554990">
                        <a:spcBef>
                          <a:spcPts val="3900"/>
                        </a:spcBef>
                        <a:defRPr sz="3040"/>
                      </a:pPr>
                      <a:r>
                        <a:rPr lang="fr-FR" dirty="0"/>
                        <a:t>Chrome beta 56 </a:t>
                      </a:r>
                      <a:r>
                        <a:rPr lang="fr-FR" dirty="0" err="1"/>
                        <a:t>installed</a:t>
                      </a:r>
                      <a:r>
                        <a:rPr lang="fr-FR" dirty="0"/>
                        <a:t> on the smartphone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660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29245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Architecture of our syste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000816"/>
          </a:xfrm>
          <a:prstGeom prst="rect">
            <a:avLst/>
          </a:prstGeom>
        </p:spPr>
        <p:txBody>
          <a:bodyPr/>
          <a:lstStyle>
            <a:lvl1pPr>
              <a:defRPr sz="4600"/>
            </a:lvl1pPr>
          </a:lstStyle>
          <a:p>
            <a:r>
              <a:t>Architecture of our system</a:t>
            </a:r>
          </a:p>
        </p:txBody>
      </p:sp>
      <p:sp>
        <p:nvSpPr>
          <p:cNvPr id="138" name="Client-Server…"/>
          <p:cNvSpPr txBox="1">
            <a:spLocks noGrp="1"/>
          </p:cNvSpPr>
          <p:nvPr>
            <p:ph type="body" sz="half" idx="1"/>
          </p:nvPr>
        </p:nvSpPr>
        <p:spPr>
          <a:xfrm>
            <a:off x="952500" y="1233192"/>
            <a:ext cx="11099800" cy="2528155"/>
          </a:xfrm>
          <a:prstGeom prst="rect">
            <a:avLst/>
          </a:prstGeom>
        </p:spPr>
        <p:txBody>
          <a:bodyPr>
            <a:noAutofit/>
          </a:bodyPr>
          <a:lstStyle/>
          <a:p>
            <a:pPr marL="297815" indent="-297815" defTabSz="391414">
              <a:spcBef>
                <a:spcPts val="2800"/>
              </a:spcBef>
              <a:defRPr sz="2144"/>
            </a:pPr>
            <a:r>
              <a:rPr sz="2800" dirty="0"/>
              <a:t>Client-Server</a:t>
            </a:r>
          </a:p>
          <a:p>
            <a:pPr marL="595630" lvl="1" indent="-297815" defTabSz="391414">
              <a:spcBef>
                <a:spcPts val="2800"/>
              </a:spcBef>
              <a:defRPr sz="2144"/>
            </a:pPr>
            <a:r>
              <a:rPr lang="it-IT" sz="2800" dirty="0" err="1"/>
              <a:t>Thin</a:t>
            </a:r>
            <a:r>
              <a:rPr lang="it-IT" sz="2800" dirty="0"/>
              <a:t> </a:t>
            </a:r>
            <a:r>
              <a:rPr sz="2800" dirty="0"/>
              <a:t>client </a:t>
            </a:r>
            <a:r>
              <a:rPr lang="it-IT" sz="2800" dirty="0" err="1"/>
              <a:t>that</a:t>
            </a:r>
            <a:r>
              <a:rPr lang="it-IT" sz="2800" dirty="0"/>
              <a:t> </a:t>
            </a:r>
            <a:r>
              <a:rPr lang="it-IT" sz="2800" dirty="0" err="1"/>
              <a:t>accesses</a:t>
            </a:r>
            <a:r>
              <a:rPr lang="it-IT" sz="2800" dirty="0"/>
              <a:t> </a:t>
            </a:r>
            <a:r>
              <a:rPr lang="it-IT" sz="2800" dirty="0" err="1"/>
              <a:t>throught</a:t>
            </a:r>
            <a:r>
              <a:rPr lang="it-IT" sz="2800" dirty="0"/>
              <a:t> browser to the server </a:t>
            </a:r>
            <a:r>
              <a:rPr lang="en-US" sz="2800" dirty="0"/>
              <a:t>where the logic of the application is contained.</a:t>
            </a:r>
            <a:endParaRPr sz="2800" dirty="0"/>
          </a:p>
          <a:p>
            <a:pPr marL="595630" lvl="1" indent="-297815" defTabSz="391414">
              <a:spcBef>
                <a:spcPts val="2800"/>
              </a:spcBef>
              <a:defRPr sz="2144"/>
            </a:pPr>
            <a:r>
              <a:rPr lang="en-US" sz="2800" dirty="0"/>
              <a:t>Therapist can display what the patient sees through the streaming of the mobile device on his monitor.</a:t>
            </a:r>
            <a:endParaRPr sz="2800" dirty="0"/>
          </a:p>
        </p:txBody>
      </p:sp>
      <p:pic>
        <p:nvPicPr>
          <p:cNvPr id="139" name="IMG_0549.jpeg" descr="IMG_0549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5007" y="3847104"/>
            <a:ext cx="8536383" cy="5497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3E706E-45EB-476E-9D72-63ECA2115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A239026-7FAD-4198-A97F-48E918A229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built our application in order to help people with NDD to increment coordination between hands and eyes. To do that we developed a game based on </a:t>
            </a:r>
            <a:r>
              <a:rPr lang="en-US" dirty="0" err="1"/>
              <a:t>DayDream</a:t>
            </a:r>
            <a:r>
              <a:rPr lang="en-US" dirty="0"/>
              <a:t> technology. With our application, a patient that has problems in doing simple actions (like taking a glass of water or drawing with a pen) will improve his level of coordination and concentration enjoying himself. From the therapist’s side, it will be easier to convince his patients to concentrate on an exercise, showing it as a game. </a:t>
            </a:r>
          </a:p>
        </p:txBody>
      </p:sp>
    </p:spTree>
    <p:extLst>
      <p:ext uri="{BB962C8B-B14F-4D97-AF65-F5344CB8AC3E}">
        <p14:creationId xmlns:p14="http://schemas.microsoft.com/office/powerpoint/2010/main" val="184725878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rascina l’oggetto…"/>
          <p:cNvSpPr txBox="1">
            <a:spLocks noGrp="1"/>
          </p:cNvSpPr>
          <p:nvPr>
            <p:ph type="body" idx="1"/>
          </p:nvPr>
        </p:nvSpPr>
        <p:spPr>
          <a:xfrm rot="19614">
            <a:off x="950141" y="1902059"/>
            <a:ext cx="11099800" cy="6503598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shown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virtual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world in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point an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he can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move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clicking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the controller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button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keeping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pressure, he can drag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around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him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The goal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reach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established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point,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following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without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getting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out of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also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possibility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release the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button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the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‘checkpoint’, from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he can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resume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game.  </a:t>
            </a:r>
          </a:p>
          <a:p>
            <a:pPr marL="0" indent="0">
              <a:buNone/>
            </a:pP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will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also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possibility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the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therapist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difficulty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path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000" dirty="0"/>
              <a:t>depending on the patient.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Moreover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will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possible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visualize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 performance (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like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spent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finish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breaks the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patient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altLang="it-IT" sz="3000" dirty="0" err="1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</a:t>
            </a:r>
            <a:r>
              <a:rPr lang="it-IT" altLang="it-IT" sz="3000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game).</a:t>
            </a:r>
          </a:p>
        </p:txBody>
      </p:sp>
      <p:sp>
        <p:nvSpPr>
          <p:cNvPr id="129" name="Design scenario"/>
          <p:cNvSpPr txBox="1"/>
          <p:nvPr/>
        </p:nvSpPr>
        <p:spPr>
          <a:xfrm>
            <a:off x="952500" y="190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8000" b="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lang="it-IT" dirty="0" err="1"/>
              <a:t>Concept</a:t>
            </a:r>
            <a:endParaRPr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37D918-0DC0-41F9-8E98-BD8EEF3BD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1EAA2C-7B54-4E00-82F6-9D7B40D85E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pic>
        <p:nvPicPr>
          <p:cNvPr id="4" name="IMG_0494">
            <a:hlinkClick r:id="" action="ppaction://media"/>
            <a:extLst>
              <a:ext uri="{FF2B5EF4-FFF2-40B4-BE49-F238E27FC236}">
                <a16:creationId xmlns:a16="http://schemas.microsoft.com/office/drawing/2014/main" id="{8B9D6A08-217A-4FBE-A088-E0325C15E7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0543" y="2046803"/>
            <a:ext cx="12043714" cy="678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409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F7F6E4-C7C1-4C0B-97EB-426CF68C1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53999"/>
            <a:ext cx="11099800" cy="6691807"/>
          </a:xfrm>
        </p:spPr>
        <p:txBody>
          <a:bodyPr>
            <a:normAutofit/>
          </a:bodyPr>
          <a:lstStyle/>
          <a:p>
            <a:r>
              <a:rPr lang="en-US" sz="16600" b="1" dirty="0"/>
              <a:t>The End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C9668D6-971A-4C93-A82B-28671B7FE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6854972"/>
            <a:ext cx="11099800" cy="202232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695271574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363</Words>
  <Application>Microsoft Office PowerPoint</Application>
  <PresentationFormat>Personalizzato</PresentationFormat>
  <Paragraphs>26</Paragraphs>
  <Slides>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4" baseType="lpstr">
      <vt:lpstr>Arial</vt:lpstr>
      <vt:lpstr>Helvetica Light</vt:lpstr>
      <vt:lpstr>Helvetica Neue</vt:lpstr>
      <vt:lpstr>Helvetica Neue Light</vt:lpstr>
      <vt:lpstr>Helvetica Neue Medium</vt:lpstr>
      <vt:lpstr>Helvetica Neue Thin</vt:lpstr>
      <vt:lpstr>White</vt:lpstr>
      <vt:lpstr>WIVR with EXTERNAL CONTROLLER  Group number 15</vt:lpstr>
      <vt:lpstr>Technologies</vt:lpstr>
      <vt:lpstr>Architecture of our system</vt:lpstr>
      <vt:lpstr>Scenario</vt:lpstr>
      <vt:lpstr>Presentazione standard di PowerPoint</vt:lpstr>
      <vt:lpstr>Demo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 AUI 2017/2018 Tutoring session 1 26/10/2017 WIVR with EXTERNAL CONTROLLER Group number 15 Name group: virtual home</dc:title>
  <cp:lastModifiedBy>Riccardo Redaelli</cp:lastModifiedBy>
  <cp:revision>13</cp:revision>
  <dcterms:modified xsi:type="dcterms:W3CDTF">2017-12-13T20:30:51Z</dcterms:modified>
</cp:coreProperties>
</file>